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9" r:id="rId1"/>
  </p:sldMasterIdLst>
  <p:sldIdLst>
    <p:sldId id="256" r:id="rId2"/>
    <p:sldId id="281" r:id="rId3"/>
    <p:sldId id="283" r:id="rId4"/>
    <p:sldId id="287" r:id="rId5"/>
    <p:sldId id="276" r:id="rId6"/>
    <p:sldId id="280" r:id="rId7"/>
    <p:sldId id="279" r:id="rId8"/>
    <p:sldId id="282" r:id="rId9"/>
    <p:sldId id="286" r:id="rId10"/>
    <p:sldId id="284" r:id="rId11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F97C2F9-1ABE-41D4-89CA-F25DCF06F786}">
          <p14:sldIdLst>
            <p14:sldId id="256"/>
            <p14:sldId id="281"/>
            <p14:sldId id="283"/>
            <p14:sldId id="287"/>
          </p14:sldIdLst>
        </p14:section>
        <p14:section name="Sección sin título" id="{C9D699B8-7224-414C-98CE-A29A96A5FB2B}">
          <p14:sldIdLst>
            <p14:sldId id="276"/>
            <p14:sldId id="280"/>
            <p14:sldId id="279"/>
            <p14:sldId id="282"/>
            <p14:sldId id="286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8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1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7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09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7771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38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4547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02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21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04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4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3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5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26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9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80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9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2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4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87790" y="6281985"/>
            <a:ext cx="1276204" cy="301696"/>
          </a:xfrm>
        </p:spPr>
        <p:txBody>
          <a:bodyPr>
            <a:normAutofit/>
          </a:bodyPr>
          <a:lstStyle/>
          <a:p>
            <a:r>
              <a:rPr lang="es-MX" sz="1200" b="1" dirty="0">
                <a:latin typeface="Brush Script MT" panose="03060802040406070304" pitchFamily="66" charset="0"/>
              </a:rPr>
              <a:t>Patricia </a:t>
            </a:r>
            <a:r>
              <a:rPr lang="es-MX" sz="1200" b="1" dirty="0" err="1">
                <a:latin typeface="Brush Script MT" panose="03060802040406070304" pitchFamily="66" charset="0"/>
              </a:rPr>
              <a:t>Sanzana</a:t>
            </a:r>
            <a:r>
              <a:rPr lang="es-MX" sz="1200" b="1" dirty="0">
                <a:latin typeface="Brush Script MT" panose="03060802040406070304" pitchFamily="66" charset="0"/>
              </a:rPr>
              <a:t> L. </a:t>
            </a:r>
            <a:endParaRPr lang="es-CL" sz="1200" b="1" dirty="0">
              <a:latin typeface="Brush Script MT" panose="03060802040406070304" pitchFamily="66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367751" y="3569454"/>
            <a:ext cx="8714050" cy="19559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2800" b="1" dirty="0">
                <a:latin typeface="Castellar" panose="020A0402060406010301" pitchFamily="18" charset="0"/>
              </a:rPr>
              <a:t>Ingresos percibidos y gastados </a:t>
            </a:r>
          </a:p>
          <a:p>
            <a:pPr algn="ctr"/>
            <a:r>
              <a:rPr lang="es-MX" sz="2800" b="1" dirty="0">
                <a:latin typeface="Castellar" panose="020A0402060406010301" pitchFamily="18" charset="0"/>
              </a:rPr>
              <a:t>AÑO 2025</a:t>
            </a:r>
            <a:endParaRPr lang="es-CL" sz="2800" b="1" dirty="0">
              <a:latin typeface="Castellar" panose="020A0402060406010301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5664E-1BAA-2C1E-9964-C07F07F34942}"/>
              </a:ext>
            </a:extLst>
          </p:cNvPr>
          <p:cNvSpPr txBox="1">
            <a:spLocks/>
          </p:cNvSpPr>
          <p:nvPr/>
        </p:nvSpPr>
        <p:spPr>
          <a:xfrm>
            <a:off x="1308016" y="2514169"/>
            <a:ext cx="11136302" cy="19559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4800" b="1" dirty="0">
                <a:latin typeface="Castellar" panose="020A0402060406010301" pitchFamily="18" charset="0"/>
              </a:rPr>
              <a:t>Informe FINANCIERO </a:t>
            </a:r>
          </a:p>
        </p:txBody>
      </p:sp>
      <p:pic>
        <p:nvPicPr>
          <p:cNvPr id="4" name="1 Imagen" descr="Logo Colegio 2014">
            <a:extLst>
              <a:ext uri="{FF2B5EF4-FFF2-40B4-BE49-F238E27FC236}">
                <a16:creationId xmlns:a16="http://schemas.microsoft.com/office/drawing/2014/main" id="{8DD12C8F-F04F-51B8-0BA2-D364880B776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136" y="471704"/>
            <a:ext cx="3246427" cy="28168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430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4B66CF67-5ECE-F029-B81D-EA9D11524D5E}"/>
              </a:ext>
            </a:extLst>
          </p:cNvPr>
          <p:cNvSpPr txBox="1"/>
          <p:nvPr/>
        </p:nvSpPr>
        <p:spPr>
          <a:xfrm>
            <a:off x="3391152" y="894427"/>
            <a:ext cx="6243354" cy="55824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endParaRPr lang="es-US" sz="1200" kern="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Instalación de fibra óptica 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Remodelación en Baños del alumnado.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Remodelación en baños (sector pasillo bodega)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Mantención de limpieza, orden e higiene en cancha techada. 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llaves en servicios higiénicos varones.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Confección e instalación de tabique para ceremonias de licenciaturas 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Trabajos varios como instalación de arco y otros  para despedidas de cuartos medios.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vidrio 2° medio y 8° básico. 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Arreglo de cielos americanos en sala de audio.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Instalación en el exterior del establecimiento, de letrero DEA 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Trabajos de fuga de agua.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Compra de Máquina fotocopiadora.</a:t>
            </a:r>
            <a:endParaRPr lang="es-CL" sz="1000" kern="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Reforzamiento del sistema de vigilancia, con la instalación de mas de 60 cámaras</a:t>
            </a:r>
            <a:endParaRPr lang="es-CL" sz="1000" kern="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 a las Academias deportivas y otros.</a:t>
            </a: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Pintura en pasa manos y barandas, caseta de basura, sala de audio, portón amarillo, cestos y arcos </a:t>
            </a:r>
            <a:r>
              <a:rPr lang="es-US" sz="1200" kern="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multicancha</a:t>
            </a:r>
            <a:r>
              <a:rPr lang="es-US" sz="1200" kern="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pandereta patio (murales), </a:t>
            </a:r>
            <a:endParaRPr lang="es-CL" sz="1000" kern="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US" sz="1200" kern="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CL" sz="1200" kern="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6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5492C2C-F686-E4C3-A73E-771448735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pPr algn="ctr"/>
            <a:r>
              <a:rPr lang="es-MX" b="1" dirty="0">
                <a:latin typeface="Goudy Old Style" panose="02020502050305020303" pitchFamily="18" charset="0"/>
              </a:rPr>
              <a:t>Ingresos percibidos por subvención  </a:t>
            </a:r>
            <a:br>
              <a:rPr lang="es-MX" b="1" dirty="0">
                <a:latin typeface="Goudy Old Style" panose="02020502050305020303" pitchFamily="18" charset="0"/>
              </a:rPr>
            </a:br>
            <a:r>
              <a:rPr lang="es-MX" b="1" dirty="0">
                <a:latin typeface="Goudy Old Style" panose="02020502050305020303" pitchFamily="18" charset="0"/>
              </a:rPr>
              <a:t>año 2025. </a:t>
            </a:r>
            <a:endParaRPr lang="es-CL" dirty="0"/>
          </a:p>
        </p:txBody>
      </p:sp>
      <p:graphicFrame>
        <p:nvGraphicFramePr>
          <p:cNvPr id="9" name="Marcador de contenido 4">
            <a:extLst>
              <a:ext uri="{FF2B5EF4-FFF2-40B4-BE49-F238E27FC236}">
                <a16:creationId xmlns:a16="http://schemas.microsoft.com/office/drawing/2014/main" id="{AD30BF45-C732-A4D7-4D35-FC984A423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149378"/>
              </p:ext>
            </p:extLst>
          </p:nvPr>
        </p:nvGraphicFramePr>
        <p:xfrm>
          <a:off x="1835845" y="2442709"/>
          <a:ext cx="9015841" cy="3213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3375169768"/>
                    </a:ext>
                  </a:extLst>
                </a:gridCol>
                <a:gridCol w="1150079">
                  <a:extLst>
                    <a:ext uri="{9D8B030D-6E8A-4147-A177-3AD203B41FA5}">
                      <a16:colId xmlns:a16="http://schemas.microsoft.com/office/drawing/2014/main" val="2543595306"/>
                    </a:ext>
                  </a:extLst>
                </a:gridCol>
                <a:gridCol w="1184308">
                  <a:extLst>
                    <a:ext uri="{9D8B030D-6E8A-4147-A177-3AD203B41FA5}">
                      <a16:colId xmlns:a16="http://schemas.microsoft.com/office/drawing/2014/main" val="2065210451"/>
                    </a:ext>
                  </a:extLst>
                </a:gridCol>
                <a:gridCol w="1218537">
                  <a:extLst>
                    <a:ext uri="{9D8B030D-6E8A-4147-A177-3AD203B41FA5}">
                      <a16:colId xmlns:a16="http://schemas.microsoft.com/office/drawing/2014/main" val="3841583564"/>
                    </a:ext>
                  </a:extLst>
                </a:gridCol>
                <a:gridCol w="1232228">
                  <a:extLst>
                    <a:ext uri="{9D8B030D-6E8A-4147-A177-3AD203B41FA5}">
                      <a16:colId xmlns:a16="http://schemas.microsoft.com/office/drawing/2014/main" val="2397526406"/>
                    </a:ext>
                  </a:extLst>
                </a:gridCol>
                <a:gridCol w="1218537">
                  <a:extLst>
                    <a:ext uri="{9D8B030D-6E8A-4147-A177-3AD203B41FA5}">
                      <a16:colId xmlns:a16="http://schemas.microsoft.com/office/drawing/2014/main" val="3047542260"/>
                    </a:ext>
                  </a:extLst>
                </a:gridCol>
                <a:gridCol w="1088507">
                  <a:extLst>
                    <a:ext uri="{9D8B030D-6E8A-4147-A177-3AD203B41FA5}">
                      <a16:colId xmlns:a16="http://schemas.microsoft.com/office/drawing/2014/main" val="1219116645"/>
                    </a:ext>
                  </a:extLst>
                </a:gridCol>
              </a:tblGrid>
              <a:tr h="275039"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Enero 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Febrero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Marzo 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Abril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Mayo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Junio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428243"/>
                  </a:ext>
                </a:extLst>
              </a:tr>
              <a:tr h="443289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Subvención Normal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$ 63.521.528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$ 65.708.184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$ 61.734.165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$ 60.955.730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$ 60.818.961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$ 66.639.632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018998"/>
                  </a:ext>
                </a:extLst>
              </a:tr>
              <a:tr h="398439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Bonos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1.603.618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$ 15.298.506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7.623.969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1.385.676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9.051.482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066091"/>
                  </a:ext>
                </a:extLst>
              </a:tr>
              <a:tr h="389922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Mantenimiento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10.657.642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sz="1100" dirty="0"/>
                        <a:t>$ 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 -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129634"/>
                  </a:ext>
                </a:extLst>
              </a:tr>
              <a:tr h="250660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BRP Y  Tramos CD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$ 26.784.988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$ 13.700.364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12.861.652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$ 13.738.086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$ 14.019.882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$ 14.110.402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541443"/>
                  </a:ext>
                </a:extLst>
              </a:tr>
              <a:tr h="250660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Copago 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              -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27.123.613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28.560.076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$ 29.954.410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$ 17.444.984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52466"/>
                  </a:ext>
                </a:extLst>
              </a:tr>
              <a:tr h="250660"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677300"/>
                  </a:ext>
                </a:extLst>
              </a:tr>
              <a:tr h="529301"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US" sz="1100" b="1" dirty="0"/>
                        <a:t>TOTAL INGRESOS</a:t>
                      </a:r>
                      <a:endParaRPr lang="es-C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$ 102.567.776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$ 94.707.054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$ 109.343.399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$ 104.639.568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$ 104.793.253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$ 107.246.500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60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31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Marcador de contenido 4">
            <a:extLst>
              <a:ext uri="{FF2B5EF4-FFF2-40B4-BE49-F238E27FC236}">
                <a16:creationId xmlns:a16="http://schemas.microsoft.com/office/drawing/2014/main" id="{732B3D4F-ABCE-7B1D-FC4B-BD99EFB1D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090326"/>
              </p:ext>
            </p:extLst>
          </p:nvPr>
        </p:nvGraphicFramePr>
        <p:xfrm>
          <a:off x="3034860" y="1410964"/>
          <a:ext cx="6375586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102">
                  <a:extLst>
                    <a:ext uri="{9D8B030D-6E8A-4147-A177-3AD203B41FA5}">
                      <a16:colId xmlns:a16="http://schemas.microsoft.com/office/drawing/2014/main" val="3375169768"/>
                    </a:ext>
                  </a:extLst>
                </a:gridCol>
                <a:gridCol w="1092957">
                  <a:extLst>
                    <a:ext uri="{9D8B030D-6E8A-4147-A177-3AD203B41FA5}">
                      <a16:colId xmlns:a16="http://schemas.microsoft.com/office/drawing/2014/main" val="2543595306"/>
                    </a:ext>
                  </a:extLst>
                </a:gridCol>
                <a:gridCol w="1125486">
                  <a:extLst>
                    <a:ext uri="{9D8B030D-6E8A-4147-A177-3AD203B41FA5}">
                      <a16:colId xmlns:a16="http://schemas.microsoft.com/office/drawing/2014/main" val="2065210451"/>
                    </a:ext>
                  </a:extLst>
                </a:gridCol>
                <a:gridCol w="1158015">
                  <a:extLst>
                    <a:ext uri="{9D8B030D-6E8A-4147-A177-3AD203B41FA5}">
                      <a16:colId xmlns:a16="http://schemas.microsoft.com/office/drawing/2014/main" val="3841583564"/>
                    </a:ext>
                  </a:extLst>
                </a:gridCol>
                <a:gridCol w="1171026">
                  <a:extLst>
                    <a:ext uri="{9D8B030D-6E8A-4147-A177-3AD203B41FA5}">
                      <a16:colId xmlns:a16="http://schemas.microsoft.com/office/drawing/2014/main" val="2397526406"/>
                    </a:ext>
                  </a:extLst>
                </a:gridCol>
              </a:tblGrid>
              <a:tr h="204114"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Julio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Agosto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Septiembre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Octubre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428243"/>
                  </a:ext>
                </a:extLst>
              </a:tr>
              <a:tr h="349241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Subvención Normal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$ 61.969.246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$ 59.549.726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$ 58.874.717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$ 64.407.088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018998"/>
                  </a:ext>
                </a:extLst>
              </a:tr>
              <a:tr h="336188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Bonos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$ 11.210.483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066091"/>
                  </a:ext>
                </a:extLst>
              </a:tr>
              <a:tr h="336188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Mantenimiento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129634"/>
                  </a:ext>
                </a:extLst>
              </a:tr>
              <a:tr h="336188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BRP Y  Tramos CD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$ 14.434.587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$ 14.717.763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$ 14.849.706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$ 14.111.010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541443"/>
                  </a:ext>
                </a:extLst>
              </a:tr>
              <a:tr h="336188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Copago 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$ 28.139.752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$ 24.627.629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$ 28.016.134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$ 33.694.903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52466"/>
                  </a:ext>
                </a:extLst>
              </a:tr>
              <a:tr h="204114"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677300"/>
                  </a:ext>
                </a:extLst>
              </a:tr>
              <a:tr h="417005"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US" sz="1100" b="1" dirty="0"/>
                        <a:t>TOTAL INGRESOS</a:t>
                      </a:r>
                      <a:endParaRPr lang="es-C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$ 104.543.585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 98.895.118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$ 112.951.040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$ 112.213.001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60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301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4">
            <a:extLst>
              <a:ext uri="{FF2B5EF4-FFF2-40B4-BE49-F238E27FC236}">
                <a16:creationId xmlns:a16="http://schemas.microsoft.com/office/drawing/2014/main" id="{E8279B7E-C861-E57E-5D9E-B08A5117C0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084807"/>
              </p:ext>
            </p:extLst>
          </p:nvPr>
        </p:nvGraphicFramePr>
        <p:xfrm>
          <a:off x="4179373" y="1526859"/>
          <a:ext cx="4365120" cy="2695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2024">
                  <a:extLst>
                    <a:ext uri="{9D8B030D-6E8A-4147-A177-3AD203B41FA5}">
                      <a16:colId xmlns:a16="http://schemas.microsoft.com/office/drawing/2014/main" val="3375169768"/>
                    </a:ext>
                  </a:extLst>
                </a:gridCol>
                <a:gridCol w="1179003">
                  <a:extLst>
                    <a:ext uri="{9D8B030D-6E8A-4147-A177-3AD203B41FA5}">
                      <a16:colId xmlns:a16="http://schemas.microsoft.com/office/drawing/2014/main" val="2543595306"/>
                    </a:ext>
                  </a:extLst>
                </a:gridCol>
                <a:gridCol w="1214093">
                  <a:extLst>
                    <a:ext uri="{9D8B030D-6E8A-4147-A177-3AD203B41FA5}">
                      <a16:colId xmlns:a16="http://schemas.microsoft.com/office/drawing/2014/main" val="2065210451"/>
                    </a:ext>
                  </a:extLst>
                </a:gridCol>
              </a:tblGrid>
              <a:tr h="275039"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Noviembre 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US" sz="1100" dirty="0"/>
                        <a:t>Diciembre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428243"/>
                  </a:ext>
                </a:extLst>
              </a:tr>
              <a:tr h="443289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Subvención Normal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$ 76.897.605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sz="1100" dirty="0"/>
                        <a:t>                       </a:t>
                      </a:r>
                    </a:p>
                    <a:p>
                      <a:r>
                        <a:rPr lang="es-CL" sz="1100" dirty="0"/>
                        <a:t>$ 65.395.117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018998"/>
                  </a:ext>
                </a:extLst>
              </a:tr>
              <a:tr h="250660"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Subvención SNED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US" sz="1100" dirty="0"/>
                        <a:t>$   7.669.793</a:t>
                      </a:r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541443"/>
                  </a:ext>
                </a:extLst>
              </a:tr>
              <a:tr h="310851">
                <a:tc>
                  <a:txBody>
                    <a:bodyPr/>
                    <a:lstStyle/>
                    <a:p>
                      <a:r>
                        <a:rPr lang="es-US" sz="1100" dirty="0"/>
                        <a:t>Aguinaldos</a:t>
                      </a:r>
                    </a:p>
                    <a:p>
                      <a:r>
                        <a:rPr lang="es-US" sz="1100" dirty="0"/>
                        <a:t>BRP </a:t>
                      </a:r>
                    </a:p>
                    <a:p>
                      <a:endParaRPr lang="es-US" sz="1100" dirty="0"/>
                    </a:p>
                    <a:p>
                      <a:r>
                        <a:rPr lang="es-US" sz="1100" dirty="0"/>
                        <a:t>Copago </a:t>
                      </a:r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dirty="0"/>
                    </a:p>
                    <a:p>
                      <a:r>
                        <a:rPr lang="es-CL" sz="1100" dirty="0"/>
                        <a:t>$ 14.102.959</a:t>
                      </a:r>
                    </a:p>
                    <a:p>
                      <a:endParaRPr lang="es-CL" sz="1100" dirty="0"/>
                    </a:p>
                    <a:p>
                      <a:r>
                        <a:rPr lang="es-CL" sz="1100" dirty="0"/>
                        <a:t>$ 66.093.520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sz="1100" dirty="0"/>
                        <a:t>$   2.559.446</a:t>
                      </a:r>
                    </a:p>
                    <a:p>
                      <a:endParaRPr lang="es-CL" sz="1100" dirty="0"/>
                    </a:p>
                    <a:p>
                      <a:endParaRPr lang="es-CL" sz="1100" dirty="0"/>
                    </a:p>
                    <a:p>
                      <a:r>
                        <a:rPr lang="es-CL" sz="1100" dirty="0"/>
                        <a:t>$  179.728.870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52466"/>
                  </a:ext>
                </a:extLst>
              </a:tr>
              <a:tr h="250660"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677300"/>
                  </a:ext>
                </a:extLst>
              </a:tr>
              <a:tr h="529301"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US" sz="1100" b="1" dirty="0"/>
                        <a:t>TOTAL INGRESOS</a:t>
                      </a:r>
                      <a:endParaRPr lang="es-C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$ 157.094.084</a:t>
                      </a:r>
                      <a:endParaRPr lang="es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sz="1100" b="1" dirty="0"/>
                    </a:p>
                    <a:p>
                      <a:r>
                        <a:rPr lang="es-CL" sz="1100" b="1" dirty="0"/>
                        <a:t>$ 255.353.226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60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04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723215F8-16FA-5377-1FDC-BC0C01F0B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0597" y="469187"/>
            <a:ext cx="8911687" cy="1280890"/>
          </a:xfrm>
        </p:spPr>
        <p:txBody>
          <a:bodyPr/>
          <a:lstStyle/>
          <a:p>
            <a:pPr algn="ctr"/>
            <a:r>
              <a:rPr lang="es-MX" b="1" dirty="0">
                <a:latin typeface="Goudy Old Style" panose="02020502050305020303" pitchFamily="18" charset="0"/>
              </a:rPr>
              <a:t>Montos percibidos y becas otorgadas </a:t>
            </a:r>
            <a:br>
              <a:rPr lang="es-MX" b="1" dirty="0">
                <a:latin typeface="Goudy Old Style" panose="02020502050305020303" pitchFamily="18" charset="0"/>
              </a:rPr>
            </a:br>
            <a:r>
              <a:rPr lang="es-MX" b="1" dirty="0">
                <a:latin typeface="Goudy Old Style" panose="02020502050305020303" pitchFamily="18" charset="0"/>
              </a:rPr>
              <a:t>año 2025. </a:t>
            </a:r>
            <a:endParaRPr lang="es-CL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29B7E14-B3BB-B120-B0CB-5D60A0D31F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485758"/>
              </p:ext>
            </p:extLst>
          </p:nvPr>
        </p:nvGraphicFramePr>
        <p:xfrm>
          <a:off x="1238598" y="1998358"/>
          <a:ext cx="10479043" cy="34321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28575">
                  <a:extLst>
                    <a:ext uri="{9D8B030D-6E8A-4147-A177-3AD203B41FA5}">
                      <a16:colId xmlns:a16="http://schemas.microsoft.com/office/drawing/2014/main" val="1006331704"/>
                    </a:ext>
                  </a:extLst>
                </a:gridCol>
                <a:gridCol w="889500">
                  <a:extLst>
                    <a:ext uri="{9D8B030D-6E8A-4147-A177-3AD203B41FA5}">
                      <a16:colId xmlns:a16="http://schemas.microsoft.com/office/drawing/2014/main" val="586593141"/>
                    </a:ext>
                  </a:extLst>
                </a:gridCol>
                <a:gridCol w="1102737">
                  <a:extLst>
                    <a:ext uri="{9D8B030D-6E8A-4147-A177-3AD203B41FA5}">
                      <a16:colId xmlns:a16="http://schemas.microsoft.com/office/drawing/2014/main" val="737319358"/>
                    </a:ext>
                  </a:extLst>
                </a:gridCol>
                <a:gridCol w="1392004">
                  <a:extLst>
                    <a:ext uri="{9D8B030D-6E8A-4147-A177-3AD203B41FA5}">
                      <a16:colId xmlns:a16="http://schemas.microsoft.com/office/drawing/2014/main" val="1995571344"/>
                    </a:ext>
                  </a:extLst>
                </a:gridCol>
                <a:gridCol w="1179056">
                  <a:extLst>
                    <a:ext uri="{9D8B030D-6E8A-4147-A177-3AD203B41FA5}">
                      <a16:colId xmlns:a16="http://schemas.microsoft.com/office/drawing/2014/main" val="604603874"/>
                    </a:ext>
                  </a:extLst>
                </a:gridCol>
                <a:gridCol w="1311537">
                  <a:extLst>
                    <a:ext uri="{9D8B030D-6E8A-4147-A177-3AD203B41FA5}">
                      <a16:colId xmlns:a16="http://schemas.microsoft.com/office/drawing/2014/main" val="1550340147"/>
                    </a:ext>
                  </a:extLst>
                </a:gridCol>
                <a:gridCol w="1404271">
                  <a:extLst>
                    <a:ext uri="{9D8B030D-6E8A-4147-A177-3AD203B41FA5}">
                      <a16:colId xmlns:a16="http://schemas.microsoft.com/office/drawing/2014/main" val="3559627955"/>
                    </a:ext>
                  </a:extLst>
                </a:gridCol>
                <a:gridCol w="1298288">
                  <a:extLst>
                    <a:ext uri="{9D8B030D-6E8A-4147-A177-3AD203B41FA5}">
                      <a16:colId xmlns:a16="http://schemas.microsoft.com/office/drawing/2014/main" val="554341312"/>
                    </a:ext>
                  </a:extLst>
                </a:gridCol>
                <a:gridCol w="1073075">
                  <a:extLst>
                    <a:ext uri="{9D8B030D-6E8A-4147-A177-3AD203B41FA5}">
                      <a16:colId xmlns:a16="http://schemas.microsoft.com/office/drawing/2014/main" val="2380490427"/>
                    </a:ext>
                  </a:extLst>
                </a:gridCol>
              </a:tblGrid>
              <a:tr h="21990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extLst>
                  <a:ext uri="{0D108BD9-81ED-4DB2-BD59-A6C34878D82A}">
                    <a16:rowId xmlns:a16="http://schemas.microsoft.com/office/drawing/2014/main" val="2083138308"/>
                  </a:ext>
                </a:extLst>
              </a:tr>
              <a:tr h="532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MES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DESDE/HASTA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TOTAL</a:t>
                      </a:r>
                      <a:br>
                        <a:rPr lang="es-CL" sz="900" b="1" u="none" strike="noStrike" dirty="0">
                          <a:effectLst/>
                        </a:rPr>
                      </a:br>
                      <a:r>
                        <a:rPr lang="es-CL" sz="900" b="1" u="none" strike="noStrike" dirty="0">
                          <a:effectLst/>
                        </a:rPr>
                        <a:t>BOLETAS EMITIDAS</a:t>
                      </a:r>
                      <a:endParaRPr lang="es-CL" sz="900" b="1" i="0" u="none" strike="noStrike" dirty="0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es-CL" sz="900" b="1" u="none" strike="noStrike" dirty="0">
                        <a:effectLst/>
                      </a:endParaRPr>
                    </a:p>
                    <a:p>
                      <a:pPr algn="ctr" fontAlgn="t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TOTAL INGRESOS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MATRICULA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DETALLE ESCOLARIDAD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TOTAL BECAS CON BOLETAS EXCENTAS 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BECAS 100% S/B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TOTAL BECAS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CON BOLETAS EXCENTAS 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ctr"/>
                </a:tc>
                <a:extLst>
                  <a:ext uri="{0D108BD9-81ED-4DB2-BD59-A6C34878D82A}">
                    <a16:rowId xmlns:a16="http://schemas.microsoft.com/office/drawing/2014/main" val="2097981106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MARZO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17600-17699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100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27,123,613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  10,500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27,113,113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2,191,906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2,463,094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4,655,000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1933170552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ABRIL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17700-17949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250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28,560,076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         -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28,560,076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2,780,582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5,243,676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2572904205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MAYO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17950-18179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230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29,954,410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            -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29,954,410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2,256,999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4,720,093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2143755914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JUNIO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18180-18354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175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17,444,984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         -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17,444,984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1,897,727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4,360,821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1824691455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JULIO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18355-18574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220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28,139,752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            -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28,139,752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2,907,321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5,370,415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4043890161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AGOSTO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18575-18774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200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24,627,629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         -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24,627,629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3,544,593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6,007,687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3204970610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SEPTIEMBRE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18775-18974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200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28,016,134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            -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28,016,134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4,290,228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6,753,322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2143189821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OCTUBRE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18975-19134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160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33,694,903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            -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33,694,903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4,599,257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7,062,351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3944886143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NOVIEMBRE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19135-19314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180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66,093,520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            -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66,093,520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 4,076,246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2,463,094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6,539,340 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1189373405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DICIEMBRE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19315-19909</a:t>
                      </a:r>
                      <a:endParaRPr lang="es-CL" sz="900" b="0" i="0" u="none" strike="noStrike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595</a:t>
                      </a:r>
                      <a:endParaRPr lang="es-CL" sz="900" b="0" i="0" u="none" strike="noStrike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179,161,870</a:t>
                      </a:r>
                      <a:endParaRPr lang="es-CL" sz="900" b="0" i="0" u="none" strike="noStrike" dirty="0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556,500 </a:t>
                      </a:r>
                      <a:endParaRPr lang="es-CL" sz="900" b="0" i="0" u="none" strike="noStrike" dirty="0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178,605,370</a:t>
                      </a:r>
                      <a:endParaRPr lang="es-CL" sz="900" b="0" i="0" u="none" strike="noStrike" dirty="0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>
                          <a:effectLst/>
                        </a:rPr>
                        <a:t> $             21,615,357 </a:t>
                      </a:r>
                      <a:endParaRPr lang="es-CL" sz="900" b="0" i="0" u="none" strike="noStrike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152159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        2,463,094 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0" u="none" strike="noStrike" dirty="0">
                          <a:effectLst/>
                        </a:rPr>
                        <a:t> $   24,078,451 </a:t>
                      </a:r>
                      <a:endParaRPr lang="es-CL" sz="900" b="0" i="0" u="none" strike="noStrike" dirty="0">
                        <a:solidFill>
                          <a:srgbClr val="548235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3297831198"/>
                  </a:ext>
                </a:extLst>
              </a:tr>
              <a:tr h="228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TOTALES 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>
                          <a:effectLst/>
                        </a:rPr>
                        <a:t> </a:t>
                      </a: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2310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 $       462,816,891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 $           567,000 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 $       462,249,891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 $            50,160,216 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>
                          <a:effectLst/>
                        </a:rPr>
                        <a:t> $         24,630,940 </a:t>
                      </a: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L" sz="900" b="1" u="none" strike="noStrike" dirty="0">
                          <a:effectLst/>
                        </a:rPr>
                        <a:t> $   74,791,156 </a:t>
                      </a: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453" marR="8453" marT="8453" marB="0" anchor="b"/>
                </a:tc>
                <a:extLst>
                  <a:ext uri="{0D108BD9-81ED-4DB2-BD59-A6C34878D82A}">
                    <a16:rowId xmlns:a16="http://schemas.microsoft.com/office/drawing/2014/main" val="786309064"/>
                  </a:ext>
                </a:extLst>
              </a:tr>
              <a:tr h="16906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s-C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3" marR="8453" marT="8453" marB="0"/>
                </a:tc>
                <a:extLst>
                  <a:ext uri="{0D108BD9-81ED-4DB2-BD59-A6C34878D82A}">
                    <a16:rowId xmlns:a16="http://schemas.microsoft.com/office/drawing/2014/main" val="3487979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55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C49BCD3-8154-9E69-0B67-7D8956368C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747761"/>
              </p:ext>
            </p:extLst>
          </p:nvPr>
        </p:nvGraphicFramePr>
        <p:xfrm>
          <a:off x="2797702" y="1810291"/>
          <a:ext cx="6867082" cy="415366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785802">
                  <a:extLst>
                    <a:ext uri="{9D8B030D-6E8A-4147-A177-3AD203B41FA5}">
                      <a16:colId xmlns:a16="http://schemas.microsoft.com/office/drawing/2014/main" val="4076206120"/>
                    </a:ext>
                  </a:extLst>
                </a:gridCol>
                <a:gridCol w="2081280">
                  <a:extLst>
                    <a:ext uri="{9D8B030D-6E8A-4147-A177-3AD203B41FA5}">
                      <a16:colId xmlns:a16="http://schemas.microsoft.com/office/drawing/2014/main" val="2108619158"/>
                    </a:ext>
                  </a:extLst>
                </a:gridCol>
              </a:tblGrid>
              <a:tr h="130635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REMUNERACIONES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$ 1104.785.583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060607843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APORTE PATRONAL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50.146.044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737954381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u="none" strike="noStrike" dirty="0">
                          <a:effectLst/>
                        </a:rPr>
                        <a:t>GASTOS VARIOS</a:t>
                      </a:r>
                    </a:p>
                    <a:p>
                      <a:pPr algn="l" fontAlgn="b"/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3.640.035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3355189975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GASTOS EN EQUIPAMIENTO E INFORMATICO MUEBLES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40.267.273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817113556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GASTOS BANCARIOS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412.703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3621833"/>
                  </a:ext>
                </a:extLst>
              </a:tr>
              <a:tr h="367474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INDEMNIZACIONES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45.155.787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3273845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LIBRERÍA-UTILES DE ASEO-INSUMOS COMPUTACIONALES </a:t>
                      </a:r>
                    </a:p>
                    <a:p>
                      <a:pPr algn="l" fontAlgn="b"/>
                      <a:endParaRPr lang="es-CL" sz="800" b="1" u="none" strike="noStrike" dirty="0">
                        <a:effectLst/>
                      </a:endParaRP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28.761.167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028515559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HONORARIOS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32.173.830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2172001037"/>
                  </a:ext>
                </a:extLst>
              </a:tr>
              <a:tr h="130635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LUZ-AGUA-INTERNET-TELEFONÍA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16.326.515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998486773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SERVICIOS DE SEGURIDAD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32.326.338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3134448297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GASTOS POR MANTENCION</a:t>
                      </a: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46.180.874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847610072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REMODELACION BAÑOS Y CONFECCIÓN MAMPARA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27.648.460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501282235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RECURSOS APRENDIZAJE (ADQUISION Y MANTENCIÓN)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30.634.516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652253568"/>
                  </a:ext>
                </a:extLst>
              </a:tr>
              <a:tr h="130635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 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968896366"/>
                  </a:ext>
                </a:extLst>
              </a:tr>
              <a:tr h="23645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TOTAL EGRESOS</a:t>
                      </a:r>
                      <a:endParaRPr lang="es-CL" sz="8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S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$  1458.459.125</a:t>
                      </a:r>
                      <a:endParaRPr lang="es-CL" sz="8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1667177559"/>
                  </a:ext>
                </a:extLst>
              </a:tr>
              <a:tr h="130635">
                <a:tc>
                  <a:txBody>
                    <a:bodyPr/>
                    <a:lstStyle/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US" sz="800" b="1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"/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532" marR="6532" marT="6532" marB="0" anchor="b"/>
                </a:tc>
                <a:extLst>
                  <a:ext uri="{0D108BD9-81ED-4DB2-BD59-A6C34878D82A}">
                    <a16:rowId xmlns:a16="http://schemas.microsoft.com/office/drawing/2014/main" val="55789827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A29239C0-E3FE-076D-6506-1DF2E11B1E09}"/>
              </a:ext>
            </a:extLst>
          </p:cNvPr>
          <p:cNvSpPr txBox="1"/>
          <p:nvPr/>
        </p:nvSpPr>
        <p:spPr>
          <a:xfrm>
            <a:off x="2737225" y="785014"/>
            <a:ext cx="79510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b="1" dirty="0">
                <a:latin typeface="Goudy Old Style" panose="02020502050305020303" pitchFamily="18" charset="0"/>
              </a:rPr>
              <a:t>Gastos/ Egresos año 2025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884264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AF378742-D163-BA97-FD13-0A8D6CC4C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247503"/>
              </p:ext>
            </p:extLst>
          </p:nvPr>
        </p:nvGraphicFramePr>
        <p:xfrm>
          <a:off x="2585754" y="2133600"/>
          <a:ext cx="8918859" cy="1381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61159">
                  <a:extLst>
                    <a:ext uri="{9D8B030D-6E8A-4147-A177-3AD203B41FA5}">
                      <a16:colId xmlns:a16="http://schemas.microsoft.com/office/drawing/2014/main" val="1947204017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5711380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US" dirty="0"/>
                        <a:t>Copago ( pagan los apoderados)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dirty="0"/>
                        <a:t>$   463.383.891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91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S" dirty="0"/>
                        <a:t>Total transferido por subvención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dirty="0"/>
                        <a:t>$ 1.000.963.713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85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US" b="1" dirty="0"/>
                    </a:p>
                    <a:p>
                      <a:r>
                        <a:rPr lang="es-US" b="1" dirty="0"/>
                        <a:t>TOTAL PERCIBIDO </a:t>
                      </a:r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US" b="1" dirty="0"/>
                    </a:p>
                    <a:p>
                      <a:r>
                        <a:rPr lang="es-CL" b="1" dirty="0"/>
                        <a:t>$ 1.464.347.604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243222"/>
                  </a:ext>
                </a:extLst>
              </a:tr>
            </a:tbl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F705F4A6-21BD-CD42-DF69-95DF88CC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pPr algn="ctr"/>
            <a:r>
              <a:rPr lang="es-MX" b="1" dirty="0">
                <a:latin typeface="Goudy Old Style" panose="02020502050305020303" pitchFamily="18" charset="0"/>
              </a:rPr>
              <a:t>Total Ingresos año 2025.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0214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2BFFECA-64DA-3EC4-48E4-FB50FCAA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pPr algn="ctr"/>
            <a:r>
              <a:rPr lang="es-MX" b="1" dirty="0">
                <a:latin typeface="Goudy Old Style" panose="02020502050305020303" pitchFamily="18" charset="0"/>
              </a:rPr>
              <a:t>Total de ejercicio financiero año 2025. </a:t>
            </a:r>
            <a:endParaRPr lang="es-CL" dirty="0"/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431B4B4C-B312-DCF1-B312-85B19B04FF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48219"/>
              </p:ext>
            </p:extLst>
          </p:nvPr>
        </p:nvGraphicFramePr>
        <p:xfrm>
          <a:off x="2589213" y="2133600"/>
          <a:ext cx="8915400" cy="154045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453391178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3512668423"/>
                    </a:ext>
                  </a:extLst>
                </a:gridCol>
              </a:tblGrid>
              <a:tr h="427931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829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S" dirty="0"/>
                        <a:t>Total Ingresos percibidos 2025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dirty="0"/>
                        <a:t>$ 1.464.347.604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17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S" dirty="0"/>
                        <a:t>Total Egresos percibidos  2025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dirty="0"/>
                        <a:t>$ 1.458.459.125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639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US" b="1" dirty="0"/>
                        <a:t>TOTAL</a:t>
                      </a:r>
                      <a:r>
                        <a:rPr lang="es-US" dirty="0"/>
                        <a:t>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US" b="1" dirty="0"/>
                        <a:t>$        5.888.479    </a:t>
                      </a:r>
                      <a:endParaRPr lang="es-C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642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362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F84224-8976-CB83-56B7-164BE8621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930" y="2521160"/>
            <a:ext cx="8915400" cy="1221219"/>
          </a:xfrm>
        </p:spPr>
        <p:txBody>
          <a:bodyPr>
            <a:normAutofit/>
          </a:bodyPr>
          <a:lstStyle/>
          <a:p>
            <a:r>
              <a:rPr lang="es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Compras, mantenciones e instalaciones , realizadas durante el año lectivo 2025.</a:t>
            </a:r>
            <a:endParaRPr lang="es-CL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34BA668-7A30-6E56-C171-09189F0B9134}"/>
              </a:ext>
            </a:extLst>
          </p:cNvPr>
          <p:cNvSpPr/>
          <p:nvPr/>
        </p:nvSpPr>
        <p:spPr>
          <a:xfrm>
            <a:off x="5522733" y="3917994"/>
            <a:ext cx="859899" cy="102945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621728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3220</TotalTime>
  <Words>741</Words>
  <Application>Microsoft Office PowerPoint</Application>
  <PresentationFormat>Panorámica</PresentationFormat>
  <Paragraphs>349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Arial</vt:lpstr>
      <vt:lpstr>Brush Script MT</vt:lpstr>
      <vt:lpstr>Calibri</vt:lpstr>
      <vt:lpstr>Castellar</vt:lpstr>
      <vt:lpstr>Century Gothic</vt:lpstr>
      <vt:lpstr>Goudy Old Style</vt:lpstr>
      <vt:lpstr>Wingdings</vt:lpstr>
      <vt:lpstr>Wingdings 3</vt:lpstr>
      <vt:lpstr>Espiral</vt:lpstr>
      <vt:lpstr>Presentación de PowerPoint</vt:lpstr>
      <vt:lpstr>Ingresos percibidos por subvención   año 2025. </vt:lpstr>
      <vt:lpstr>Presentación de PowerPoint</vt:lpstr>
      <vt:lpstr>Presentación de PowerPoint</vt:lpstr>
      <vt:lpstr>Montos percibidos y becas otorgadas  año 2025. </vt:lpstr>
      <vt:lpstr>Presentación de PowerPoint</vt:lpstr>
      <vt:lpstr>Total Ingresos año 2025. </vt:lpstr>
      <vt:lpstr>Total de ejercicio financiero año 2025. 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CONTABILIDAD 02</dc:creator>
  <cp:lastModifiedBy>Contab-Alaska</cp:lastModifiedBy>
  <cp:revision>127</cp:revision>
  <cp:lastPrinted>2026-05-19T15:29:45Z</cp:lastPrinted>
  <dcterms:created xsi:type="dcterms:W3CDTF">2022-08-11T17:11:32Z</dcterms:created>
  <dcterms:modified xsi:type="dcterms:W3CDTF">2026-05-20T14:47:22Z</dcterms:modified>
</cp:coreProperties>
</file>